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autoCompressPictures="0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5" r:id="rId4"/>
    <p:sldId id="266" r:id="rId5"/>
    <p:sldId id="267" r:id="rId6"/>
    <p:sldId id="268" r:id="rId7"/>
    <p:sldId id="271" r:id="rId8"/>
    <p:sldId id="270" r:id="rId9"/>
    <p:sldId id="272" r:id="rId10"/>
    <p:sldId id="274" r:id="rId11"/>
    <p:sldId id="280" r:id="rId12"/>
    <p:sldId id="279" r:id="rId13"/>
    <p:sldId id="276" r:id="rId14"/>
    <p:sldId id="281" r:id="rId15"/>
    <p:sldId id="27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5858"/>
    <p:restoredTop sz="92373"/>
  </p:normalViewPr>
  <p:slideViewPr>
    <p:cSldViewPr snapToGrid="0" snapToObjects="1">
      <p:cViewPr varScale="1">
        <p:scale>
          <a:sx n="71" d="100"/>
          <a:sy n="71" d="100"/>
        </p:scale>
        <p:origin x="-9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640FF-E0B4-FE44-BEC5-B99041B08E18}" type="datetimeFigureOut">
              <a:rPr lang="ro-RO" smtClean="0"/>
              <a:pPr/>
              <a:t>15.04.2019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B5CB4-4183-AB49-BDBA-BDCF247D2C2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726571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F148-1781-694B-AEDF-55913463A334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8B1A-33E8-4740-840E-3827826018C3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018-2BBE-D84A-9ED8-36FF4DF7737D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3D01-E812-E441-B6C1-7C00E4109FF6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09DF-1E06-B745-8793-EB276C166142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CA9C-F76E-A942-8D9B-550F9A938AB5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8BBF-7E40-1144-B483-DF09EDCADB6B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718B-9BDB-DF49-8E8D-2B4118D65C33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7C9E-00E7-F943-908B-2679C36FB7FC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8B60-3DF4-3843-AC1E-3B4D41BAD08D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B33B-419C-5A4D-8828-A3D8D7167C6A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0573-068B-F74E-807F-56496FBBFD8A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A0C2-0321-344A-A856-251B899B7805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1DB6-6932-164B-B361-83A5300E32CA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5A1-BA58-8A46-AE09-11A1170CD6E6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A167-FEF2-6544-87BD-C0AFF390F109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8BC20-9909-7C4F-8A92-511624C7FEF8}" type="datetime1">
              <a:rPr lang="ro-RO" smtClean="0"/>
              <a:pPr/>
              <a:t>15.04.2019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E4D11570-06A9-4832-92BC-84006B7EE7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07CD883-7ECC-482D-A476-0C5041D8DD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5389" y="487718"/>
            <a:ext cx="3058472" cy="5876154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382463D5-3358-4939-8D22-19466DDC31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4059943" y="228600"/>
            <a:ext cx="2851523" cy="6638625"/>
            <a:chOff x="2487613" y="285750"/>
            <a:chExt cx="2428875" cy="5654676"/>
          </a:xfrm>
        </p:grpSpPr>
        <p:sp>
          <p:nvSpPr>
            <p:cNvPr id="18" name="Freeform 11">
              <a:extLst>
                <a:ext uri="{FF2B5EF4-FFF2-40B4-BE49-F238E27FC236}">
                  <a16:creationId xmlns="" xmlns:a16="http://schemas.microsoft.com/office/drawing/2014/main" id="{10590A95-BE73-4D19-B1B7-C0195ED141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2">
              <a:extLst>
                <a:ext uri="{FF2B5EF4-FFF2-40B4-BE49-F238E27FC236}">
                  <a16:creationId xmlns="" xmlns:a16="http://schemas.microsoft.com/office/drawing/2014/main" id="{8122C823-4DE5-40E7-91B1-9DD9995C67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3">
              <a:extLst>
                <a:ext uri="{FF2B5EF4-FFF2-40B4-BE49-F238E27FC236}">
                  <a16:creationId xmlns="" xmlns:a16="http://schemas.microsoft.com/office/drawing/2014/main" id="{331B69FC-0458-4592-99EE-F45A2ED5B4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4">
              <a:extLst>
                <a:ext uri="{FF2B5EF4-FFF2-40B4-BE49-F238E27FC236}">
                  <a16:creationId xmlns="" xmlns:a16="http://schemas.microsoft.com/office/drawing/2014/main" id="{D59F8FFE-B20E-44B0-BD7F-127015DC31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5">
              <a:extLst>
                <a:ext uri="{FF2B5EF4-FFF2-40B4-BE49-F238E27FC236}">
                  <a16:creationId xmlns="" xmlns:a16="http://schemas.microsoft.com/office/drawing/2014/main" id="{D147FCD7-0119-48AF-B977-2CC5F756C2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6">
              <a:extLst>
                <a:ext uri="{FF2B5EF4-FFF2-40B4-BE49-F238E27FC236}">
                  <a16:creationId xmlns="" xmlns:a16="http://schemas.microsoft.com/office/drawing/2014/main" id="{D0ABFDEE-EA13-4982-B042-A767A5C8C7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7">
              <a:extLst>
                <a:ext uri="{FF2B5EF4-FFF2-40B4-BE49-F238E27FC236}">
                  <a16:creationId xmlns="" xmlns:a16="http://schemas.microsoft.com/office/drawing/2014/main" id="{3315A5BB-A73F-40F8-BAA6-377DD439FB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8">
              <a:extLst>
                <a:ext uri="{FF2B5EF4-FFF2-40B4-BE49-F238E27FC236}">
                  <a16:creationId xmlns="" xmlns:a16="http://schemas.microsoft.com/office/drawing/2014/main" id="{BB8F7156-FCAF-41B6-9914-AAE552AF2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9">
              <a:extLst>
                <a:ext uri="{FF2B5EF4-FFF2-40B4-BE49-F238E27FC236}">
                  <a16:creationId xmlns="" xmlns:a16="http://schemas.microsoft.com/office/drawing/2014/main" id="{A8968AEF-B045-4ACB-B811-6607DFA151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20">
              <a:extLst>
                <a:ext uri="{FF2B5EF4-FFF2-40B4-BE49-F238E27FC236}">
                  <a16:creationId xmlns="" xmlns:a16="http://schemas.microsoft.com/office/drawing/2014/main" id="{DA0EE5ED-2B09-4685-AF5D-4D122AA635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21">
              <a:extLst>
                <a:ext uri="{FF2B5EF4-FFF2-40B4-BE49-F238E27FC236}">
                  <a16:creationId xmlns="" xmlns:a16="http://schemas.microsoft.com/office/drawing/2014/main" id="{4CF89F2F-9E8E-424A-BB4E-2CA7CE6C30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2">
              <a:extLst>
                <a:ext uri="{FF2B5EF4-FFF2-40B4-BE49-F238E27FC236}">
                  <a16:creationId xmlns="" xmlns:a16="http://schemas.microsoft.com/office/drawing/2014/main" id="{CE351228-EB8C-4BEF-8A1B-0A3247A7DDD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DD97A104-F68F-49A9-BFB2-0151EC9034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4087158" y="-786"/>
            <a:ext cx="2356675" cy="6854040"/>
            <a:chOff x="6627813" y="194833"/>
            <a:chExt cx="1952625" cy="5678918"/>
          </a:xfrm>
        </p:grpSpPr>
        <p:sp>
          <p:nvSpPr>
            <p:cNvPr id="32" name="Freeform 27">
              <a:extLst>
                <a:ext uri="{FF2B5EF4-FFF2-40B4-BE49-F238E27FC236}">
                  <a16:creationId xmlns="" xmlns:a16="http://schemas.microsoft.com/office/drawing/2014/main" id="{471EB9E1-5E66-4039-99C9-D81F3C2A7E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28">
              <a:extLst>
                <a:ext uri="{FF2B5EF4-FFF2-40B4-BE49-F238E27FC236}">
                  <a16:creationId xmlns="" xmlns:a16="http://schemas.microsoft.com/office/drawing/2014/main" id="{1980CD5D-B674-498C-AB20-6A34C3C4B4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29">
              <a:extLst>
                <a:ext uri="{FF2B5EF4-FFF2-40B4-BE49-F238E27FC236}">
                  <a16:creationId xmlns="" xmlns:a16="http://schemas.microsoft.com/office/drawing/2014/main" id="{B33EBFD9-275B-4F6D-879C-1B0898C102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0">
              <a:extLst>
                <a:ext uri="{FF2B5EF4-FFF2-40B4-BE49-F238E27FC236}">
                  <a16:creationId xmlns="" xmlns:a16="http://schemas.microsoft.com/office/drawing/2014/main" id="{FD1A434B-B324-450C-A81D-3537CCB152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1">
              <a:extLst>
                <a:ext uri="{FF2B5EF4-FFF2-40B4-BE49-F238E27FC236}">
                  <a16:creationId xmlns="" xmlns:a16="http://schemas.microsoft.com/office/drawing/2014/main" id="{808A1A57-F7F3-4AE6-A160-7901294F7C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2">
              <a:extLst>
                <a:ext uri="{FF2B5EF4-FFF2-40B4-BE49-F238E27FC236}">
                  <a16:creationId xmlns="" xmlns:a16="http://schemas.microsoft.com/office/drawing/2014/main" id="{D7F19F77-4695-4BED-8852-99A34D05D5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3">
              <a:extLst>
                <a:ext uri="{FF2B5EF4-FFF2-40B4-BE49-F238E27FC236}">
                  <a16:creationId xmlns="" xmlns:a16="http://schemas.microsoft.com/office/drawing/2014/main" id="{EFCCE7B2-0F43-480B-A0FE-F53991AB49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4">
              <a:extLst>
                <a:ext uri="{FF2B5EF4-FFF2-40B4-BE49-F238E27FC236}">
                  <a16:creationId xmlns="" xmlns:a16="http://schemas.microsoft.com/office/drawing/2014/main" id="{F5EF6C83-F399-4E56-A6FD-515882C360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5">
              <a:extLst>
                <a:ext uri="{FF2B5EF4-FFF2-40B4-BE49-F238E27FC236}">
                  <a16:creationId xmlns="" xmlns:a16="http://schemas.microsoft.com/office/drawing/2014/main" id="{56BE3366-FE30-4964-9E12-DBD2F62FB8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6">
              <a:extLst>
                <a:ext uri="{FF2B5EF4-FFF2-40B4-BE49-F238E27FC236}">
                  <a16:creationId xmlns="" xmlns:a16="http://schemas.microsoft.com/office/drawing/2014/main" id="{9F42004C-867C-44E8-B1E7-6FFD13F1A4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7">
              <a:extLst>
                <a:ext uri="{FF2B5EF4-FFF2-40B4-BE49-F238E27FC236}">
                  <a16:creationId xmlns="" xmlns:a16="http://schemas.microsoft.com/office/drawing/2014/main" id="{F819037C-381F-451C-A563-9358DB470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8">
              <a:extLst>
                <a:ext uri="{FF2B5EF4-FFF2-40B4-BE49-F238E27FC236}">
                  <a16:creationId xmlns="" xmlns:a16="http://schemas.microsoft.com/office/drawing/2014/main" id="{E4A95BE9-4A51-4154-ACA3-20986845A3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ACED24-F8EE-A84F-801B-9CA6B77FF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136" y="935647"/>
            <a:ext cx="7174919" cy="243123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o-RO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 Erasmus+ (KA1)-</a:t>
            </a:r>
            <a:br>
              <a:rPr lang="ro-RO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„STUDENT TALENT BANK”</a:t>
            </a:r>
            <a:br>
              <a:rPr lang="ro-RO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-2017-1-FR01-KA201-037170</a:t>
            </a:r>
            <a:br>
              <a:rPr lang="ro-RO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11-12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aprilie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2019, Leeuwarden,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Olanda</a:t>
            </a: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AF3740B-B27B-7544-B39E-4109DDD53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1938" y="5253002"/>
            <a:ext cx="6617842" cy="112628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2400" b="1" dirty="0" smtClean="0"/>
              <a:t>I</a:t>
            </a:r>
            <a:r>
              <a:rPr lang="it-IT" sz="2400" b="1" dirty="0" smtClean="0"/>
              <a:t>nspector școlar general </a:t>
            </a:r>
            <a:r>
              <a:rPr lang="ro-RO" sz="2400" b="1" dirty="0" smtClean="0"/>
              <a:t>-</a:t>
            </a:r>
            <a:r>
              <a:rPr lang="it-IT" sz="2400" b="1" dirty="0" smtClean="0"/>
              <a:t>prof. </a:t>
            </a:r>
            <a:r>
              <a:rPr lang="ro-RO" sz="2400" b="1" dirty="0" smtClean="0"/>
              <a:t>dr. </a:t>
            </a:r>
            <a:r>
              <a:rPr lang="it-IT" sz="2400" b="1" dirty="0" smtClean="0"/>
              <a:t>Genoveva Aurelia Farcaș</a:t>
            </a:r>
            <a:endParaRPr lang="ro-RO" sz="2400" b="1" dirty="0" smtClean="0"/>
          </a:p>
          <a:p>
            <a:pPr algn="ctr"/>
            <a:r>
              <a:rPr lang="it-IT" sz="2400" b="1" dirty="0" smtClean="0"/>
              <a:t>inspector școlar </a:t>
            </a:r>
            <a:r>
              <a:rPr lang="ro-RO" sz="2400" b="1" dirty="0" smtClean="0"/>
              <a:t>-</a:t>
            </a:r>
            <a:r>
              <a:rPr lang="it-IT" sz="2400" b="1" dirty="0" smtClean="0"/>
              <a:t>prof. Gabriela Conea</a:t>
            </a:r>
            <a:endParaRPr lang="ro-RO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o-RO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1B8CF12-06F7-5644-BAD8-FD6E29626EAA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86" y="1270352"/>
            <a:ext cx="2411508" cy="687279"/>
          </a:xfrm>
          <a:prstGeom prst="rect">
            <a:avLst/>
          </a:prstGeom>
        </p:spPr>
      </p:pic>
      <p:pic>
        <p:nvPicPr>
          <p:cNvPr id="8" name="Picture 1">
            <a:extLst>
              <a:ext uri="{FF2B5EF4-FFF2-40B4-BE49-F238E27FC236}">
                <a16:creationId xmlns="" xmlns:a16="http://schemas.microsoft.com/office/drawing/2014/main" id="{70F9F88A-64DD-4D4E-9E8E-291E1698E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86" y="3194102"/>
            <a:ext cx="2411508" cy="443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STB LOGO.png">
            <a:extLst>
              <a:ext uri="{FF2B5EF4-FFF2-40B4-BE49-F238E27FC236}">
                <a16:creationId xmlns="" xmlns:a16="http://schemas.microsoft.com/office/drawing/2014/main" id="{4EAC50F8-532F-2647-9E7C-EF47B8FEB05D}"/>
              </a:ext>
            </a:extLst>
          </p:cNvPr>
          <p:cNvPicPr/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>
          <a:xfrm>
            <a:off x="1209686" y="4400259"/>
            <a:ext cx="1650310" cy="1650310"/>
          </a:xfrm>
          <a:prstGeom prst="rect">
            <a:avLst/>
          </a:prstGeom>
          <a:noFill/>
        </p:spPr>
      </p:pic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43BD4FDD-BDBE-41DB-B9C3-F2744BA98C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5993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 33">
            <a:extLst>
              <a:ext uri="{FF2B5EF4-FFF2-40B4-BE49-F238E27FC236}">
                <a16:creationId xmlns="" xmlns:a16="http://schemas.microsoft.com/office/drawing/2014/main" id="{7579FEA8-4CFB-4DF5-9C83-DAB3C9BEB1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59934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D74C53-B617-0840-B915-FAC21CCB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91746" y="4529540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/>
          </a:p>
        </p:txBody>
      </p:sp>
    </p:spTree>
    <p:extLst>
      <p:ext uri="{BB962C8B-B14F-4D97-AF65-F5344CB8AC3E}">
        <p14:creationId xmlns="" xmlns:p14="http://schemas.microsoft.com/office/powerpoint/2010/main" val="1274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396343" y="1124744"/>
            <a:ext cx="4931905" cy="490066"/>
          </a:xfrm>
        </p:spPr>
        <p:txBody>
          <a:bodyPr>
            <a:noAutofit/>
          </a:bodyPr>
          <a:lstStyle/>
          <a:p>
            <a:pPr algn="ctr"/>
            <a:r>
              <a:rPr lang="ro-R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Realizări - anul 2 de proiect</a:t>
            </a:r>
            <a:endParaRPr lang="ro-RO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617785" y="1818752"/>
            <a:ext cx="9445449" cy="3969099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o-RO" sz="2400" dirty="0" smtClean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o-RO" sz="2400" b="1" dirty="0" smtClean="0"/>
              <a:t>1.  </a:t>
            </a:r>
            <a:r>
              <a:rPr lang="ro-RO" sz="2200" b="1" dirty="0" smtClean="0"/>
              <a:t>Finalizarea modulelor de formare:</a:t>
            </a:r>
          </a:p>
          <a:p>
            <a:pPr lvl="1"/>
            <a:r>
              <a:rPr lang="ro-RO" sz="2400" dirty="0" err="1" smtClean="0"/>
              <a:t>Antreprenoriat</a:t>
            </a:r>
            <a:r>
              <a:rPr lang="ro-RO" sz="2400" dirty="0" smtClean="0"/>
              <a:t>, </a:t>
            </a:r>
          </a:p>
          <a:p>
            <a:pPr lvl="1"/>
            <a:r>
              <a:rPr lang="ro-RO" sz="2400" dirty="0" smtClean="0"/>
              <a:t>Abilități </a:t>
            </a:r>
            <a:r>
              <a:rPr lang="ro-RO" sz="2400" dirty="0" smtClean="0"/>
              <a:t>antreprenoriale: pedagogii noi și medii de </a:t>
            </a:r>
            <a:r>
              <a:rPr lang="ro-RO" sz="2400" dirty="0" smtClean="0"/>
              <a:t>învățare </a:t>
            </a:r>
          </a:p>
          <a:p>
            <a:pPr lvl="1"/>
            <a:r>
              <a:rPr lang="ro-RO" sz="2400" dirty="0" smtClean="0"/>
              <a:t>Inteligența </a:t>
            </a:r>
            <a:r>
              <a:rPr lang="ro-RO" sz="2400" dirty="0" smtClean="0"/>
              <a:t>emoțională și </a:t>
            </a:r>
            <a:r>
              <a:rPr lang="ro-RO" sz="2400" dirty="0" smtClean="0"/>
              <a:t>leadership</a:t>
            </a:r>
          </a:p>
          <a:p>
            <a:pPr lvl="1"/>
            <a:r>
              <a:rPr lang="ro-RO" sz="2400" dirty="0" smtClean="0"/>
              <a:t>Managementul diversității</a:t>
            </a:r>
          </a:p>
          <a:p>
            <a:pPr lvl="1"/>
            <a:r>
              <a:rPr lang="ro-RO" sz="2400" dirty="0" smtClean="0"/>
              <a:t>Managementul </a:t>
            </a:r>
            <a:r>
              <a:rPr lang="ro-RO" sz="2400" dirty="0" smtClean="0"/>
              <a:t>talentelor și </a:t>
            </a:r>
            <a:r>
              <a:rPr lang="ro-RO" sz="2400" dirty="0" err="1" smtClean="0"/>
              <a:t>coaching</a:t>
            </a:r>
            <a:endParaRPr lang="ro-RO" sz="2400" dirty="0" smtClean="0"/>
          </a:p>
          <a:p>
            <a:pPr lvl="1"/>
            <a:r>
              <a:rPr lang="ro-RO" sz="2400" dirty="0" smtClean="0"/>
              <a:t>Învățare reciprocă</a:t>
            </a:r>
            <a:endParaRPr lang="en-US" sz="2200" dirty="0" smtClean="0"/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o-RO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36" y="144312"/>
            <a:ext cx="3059757" cy="56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064" y="144312"/>
            <a:ext cx="1844084" cy="7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96" t="4993" r="4824" b="36316"/>
          <a:stretch/>
        </p:blipFill>
        <p:spPr bwMode="auto">
          <a:xfrm>
            <a:off x="3754070" y="6203023"/>
            <a:ext cx="5753519" cy="47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TB LOGO.png">
            <a:extLst>
              <a:ext uri="{FF2B5EF4-FFF2-40B4-BE49-F238E27FC236}">
                <a16:creationId xmlns="" xmlns:a16="http://schemas.microsoft.com/office/drawing/2014/main" id="{524894AC-5E19-0F4C-83E9-6F176BE7D13E}"/>
              </a:ext>
            </a:extLst>
          </p:cNvPr>
          <p:cNvPicPr/>
          <p:nvPr/>
        </p:nvPicPr>
        <p:blipFill>
          <a:blip r:embed="rId5" cstate="email">
            <a:alphaModFix/>
            <a:lum/>
          </a:blip>
          <a:srcRect/>
          <a:stretch>
            <a:fillRect/>
          </a:stretch>
        </p:blipFill>
        <p:spPr>
          <a:xfrm>
            <a:off x="10362525" y="5495613"/>
            <a:ext cx="1401417" cy="1182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537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396343" y="1124744"/>
            <a:ext cx="4931905" cy="490066"/>
          </a:xfrm>
        </p:spPr>
        <p:txBody>
          <a:bodyPr>
            <a:noAutofit/>
          </a:bodyPr>
          <a:lstStyle/>
          <a:p>
            <a:pPr algn="ctr"/>
            <a:r>
              <a:rPr lang="ro-R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Realizări - anul 2 de proiect</a:t>
            </a:r>
            <a:endParaRPr lang="ro-RO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617785" y="1818752"/>
            <a:ext cx="9445449" cy="3969099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2. Formarea unei grupe de 6 prof. </a:t>
            </a:r>
            <a:r>
              <a:rPr lang="ro-RO" sz="2200" b="1" dirty="0" smtClean="0"/>
              <a:t>la sesiunea de învățare de la Bruxelles, 4-6 martie 2019</a:t>
            </a:r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o-RO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36" y="144312"/>
            <a:ext cx="3059757" cy="56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064" y="144312"/>
            <a:ext cx="1844084" cy="7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96" t="4993" r="4824" b="36316"/>
          <a:stretch/>
        </p:blipFill>
        <p:spPr bwMode="auto">
          <a:xfrm>
            <a:off x="3754070" y="6203023"/>
            <a:ext cx="5753519" cy="47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TB LOGO.png">
            <a:extLst>
              <a:ext uri="{FF2B5EF4-FFF2-40B4-BE49-F238E27FC236}">
                <a16:creationId xmlns="" xmlns:a16="http://schemas.microsoft.com/office/drawing/2014/main" id="{524894AC-5E19-0F4C-83E9-6F176BE7D13E}"/>
              </a:ext>
            </a:extLst>
          </p:cNvPr>
          <p:cNvPicPr/>
          <p:nvPr/>
        </p:nvPicPr>
        <p:blipFill>
          <a:blip r:embed="rId5" cstate="email">
            <a:alphaModFix/>
            <a:lum/>
          </a:blip>
          <a:srcRect/>
          <a:stretch>
            <a:fillRect/>
          </a:stretch>
        </p:blipFill>
        <p:spPr>
          <a:xfrm>
            <a:off x="10362525" y="5495613"/>
            <a:ext cx="1401417" cy="11822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10953" y="2800165"/>
          <a:ext cx="867078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378"/>
                <a:gridCol w="1638634"/>
                <a:gridCol w="463877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Irina Elena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Aporcaritei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Liceul Teoretic Dimitrie Cantemir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Mihaela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- Adina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Romanescu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Liceul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Teoretic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Informatică"Grigore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Moisil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Catalina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Mihaela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Rusu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Colegiul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National Iasi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Cristina - Emanuela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Vamesu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CJRAE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Elena-Mirela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Vasile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Colegiul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Tehnic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”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Ioan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Stefanescu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”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Maria Cristina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Fulop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Liceul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Teoretic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Informatica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Grigore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Moisil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37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068696" y="1328686"/>
            <a:ext cx="4931905" cy="490066"/>
          </a:xfrm>
        </p:spPr>
        <p:txBody>
          <a:bodyPr>
            <a:noAutofit/>
          </a:bodyPr>
          <a:lstStyle/>
          <a:p>
            <a:pPr algn="ctr"/>
            <a:r>
              <a:rPr 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viitoare a proiectului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617785" y="1818752"/>
            <a:ext cx="9445449" cy="396909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o-RO" sz="2400" dirty="0" smtClean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Finalizarea </a:t>
            </a:r>
            <a:r>
              <a:rPr lang="ro-RO" sz="24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platformei online</a:t>
            </a: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Finalizarea pilotării modulelor de formare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Prezentarea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eveniment</a:t>
            </a:r>
            <a:r>
              <a:rPr lang="ro-RO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ului de multiplicare (</a:t>
            </a:r>
            <a:r>
              <a:rPr lang="ro-RO" sz="24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România-</a:t>
            </a:r>
            <a:r>
              <a:rPr lang="ro-RO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8 mai 2019)</a:t>
            </a: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Aspecte de raportare finală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Reuniunea </a:t>
            </a:r>
            <a:r>
              <a:rPr lang="ro-RO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finală: septembrie/octombrie 2019</a:t>
            </a:r>
            <a:r>
              <a:rPr lang="ro-RO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o-RO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Milano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o-RO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36" y="144312"/>
            <a:ext cx="3059757" cy="56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064" y="144312"/>
            <a:ext cx="1844084" cy="7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96" t="4993" r="4824" b="36316"/>
          <a:stretch/>
        </p:blipFill>
        <p:spPr bwMode="auto">
          <a:xfrm>
            <a:off x="3754070" y="6203023"/>
            <a:ext cx="5753519" cy="47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TB LOGO.png">
            <a:extLst>
              <a:ext uri="{FF2B5EF4-FFF2-40B4-BE49-F238E27FC236}">
                <a16:creationId xmlns="" xmlns:a16="http://schemas.microsoft.com/office/drawing/2014/main" id="{524894AC-5E19-0F4C-83E9-6F176BE7D13E}"/>
              </a:ext>
            </a:extLst>
          </p:cNvPr>
          <p:cNvPicPr/>
          <p:nvPr/>
        </p:nvPicPr>
        <p:blipFill>
          <a:blip r:embed="rId5" cstate="email">
            <a:alphaModFix/>
            <a:lum/>
          </a:blip>
          <a:srcRect/>
          <a:stretch>
            <a:fillRect/>
          </a:stretch>
        </p:blipFill>
        <p:spPr>
          <a:xfrm>
            <a:off x="10362525" y="5495613"/>
            <a:ext cx="1401417" cy="1182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537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2">
            <a:extLst>
              <a:ext uri="{FF2B5EF4-FFF2-40B4-BE49-F238E27FC236}">
                <a16:creationId xmlns="" xmlns:a16="http://schemas.microsoft.com/office/drawing/2014/main" id="{51C6D932-DFF5-4EAB-9FB1-5073B33058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48574" y="3962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6612C3B-46C5-8F4E-8B9A-A99E3C4D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468" y="6244738"/>
            <a:ext cx="624223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D57F1E4F-1CFF-5643-939E-217C01CDF565}" type="slidenum">
              <a:rPr lang="en-US" sz="1050" smtClean="0">
                <a:solidFill>
                  <a:schemeClr val="tx2"/>
                </a:solidFill>
              </a:rPr>
              <a:pPr algn="l">
                <a:spcAft>
                  <a:spcPts val="600"/>
                </a:spcAft>
              </a:pPr>
              <a:t>14</a:t>
            </a:fld>
            <a:endParaRPr lang="en-US" sz="1050">
              <a:solidFill>
                <a:schemeClr val="tx2"/>
              </a:solidFill>
            </a:endParaRPr>
          </a:p>
        </p:txBody>
      </p:sp>
      <p:pic>
        <p:nvPicPr>
          <p:cNvPr id="9" name="STB LOGO.png">
            <a:extLst>
              <a:ext uri="{FF2B5EF4-FFF2-40B4-BE49-F238E27FC236}">
                <a16:creationId xmlns="" xmlns:a16="http://schemas.microsoft.com/office/drawing/2014/main" id="{2267CC0E-CD27-F14C-B3F4-858A618A3914}"/>
              </a:ext>
            </a:extLst>
          </p:cNvPr>
          <p:cNvPicPr/>
          <p:nvPr/>
        </p:nvPicPr>
        <p:blipFill>
          <a:blip r:embed="rId2" cstate="email">
            <a:alphaModFix/>
            <a:lum/>
          </a:blip>
          <a:srcRect/>
          <a:stretch>
            <a:fillRect/>
          </a:stretch>
        </p:blipFill>
        <p:spPr>
          <a:xfrm>
            <a:off x="10513190" y="5425070"/>
            <a:ext cx="1401417" cy="11822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089212" y="1227980"/>
            <a:ext cx="987014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cap="all" dirty="0" smtClean="0">
                <a:solidFill>
                  <a:srgbClr val="002060"/>
                </a:solidFill>
              </a:rPr>
              <a:t>LEEUWARDEN-FRIESLAND, </a:t>
            </a:r>
            <a:endParaRPr lang="es-ES" sz="3200" b="1" cap="all" dirty="0" smtClean="0">
              <a:solidFill>
                <a:srgbClr val="002060"/>
              </a:solidFill>
            </a:endParaRPr>
          </a:p>
          <a:p>
            <a:pPr algn="ctr"/>
            <a:r>
              <a:rPr lang="es-ES" sz="3200" b="1" cap="all" dirty="0" smtClean="0">
                <a:solidFill>
                  <a:srgbClr val="002060"/>
                </a:solidFill>
              </a:rPr>
              <a:t>CAPITALA </a:t>
            </a:r>
            <a:r>
              <a:rPr lang="es-ES" sz="3200" b="1" cap="all" dirty="0" smtClean="0">
                <a:solidFill>
                  <a:srgbClr val="002060"/>
                </a:solidFill>
              </a:rPr>
              <a:t>EUROPEANĂ A CULTURII ÎN </a:t>
            </a:r>
            <a:r>
              <a:rPr lang="es-ES" sz="3200" b="1" cap="all" dirty="0" smtClean="0">
                <a:solidFill>
                  <a:srgbClr val="002060"/>
                </a:solidFill>
              </a:rPr>
              <a:t>2018</a:t>
            </a:r>
          </a:p>
          <a:p>
            <a:endParaRPr lang="en-US" sz="2800" dirty="0" smtClean="0"/>
          </a:p>
          <a:p>
            <a:pPr algn="just"/>
            <a:r>
              <a:rPr lang="ro-RO" sz="2800" dirty="0" smtClean="0"/>
              <a:t>	</a:t>
            </a:r>
            <a:r>
              <a:rPr lang="vi-VN" sz="2800" dirty="0" smtClean="0"/>
              <a:t>Regiunea </a:t>
            </a:r>
            <a:r>
              <a:rPr lang="vi-VN" sz="2800" dirty="0" smtClean="0"/>
              <a:t>are </a:t>
            </a:r>
            <a:r>
              <a:rPr lang="vi-VN" sz="2800" b="1" dirty="0" smtClean="0"/>
              <a:t>617 monumente naționale</a:t>
            </a:r>
            <a:r>
              <a:rPr lang="vi-VN" sz="2800" dirty="0" smtClean="0"/>
              <a:t>, </a:t>
            </a:r>
            <a:r>
              <a:rPr lang="vi-VN" sz="2800" b="1" dirty="0" smtClean="0"/>
              <a:t>375 de clădiri iconice</a:t>
            </a:r>
            <a:r>
              <a:rPr lang="vi-VN" sz="2800" dirty="0" smtClean="0"/>
              <a:t> recunoscute și multe zone din centrul orașului sunt protejate pentru valoarea lor istorică sau arheologică. Cele mai vechi monumente, cum ar fi </a:t>
            </a:r>
            <a:r>
              <a:rPr lang="vi-VN" sz="2800" b="1" dirty="0" smtClean="0"/>
              <a:t>biserica mănăstirii Jacobijnerkerk</a:t>
            </a:r>
            <a:r>
              <a:rPr lang="vi-VN" sz="2800" dirty="0" smtClean="0"/>
              <a:t>, datează din secolul al XIII-lea.</a:t>
            </a:r>
            <a:endParaRPr lang="es-ES" sz="2800" b="1" cap="al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07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2">
            <a:extLst>
              <a:ext uri="{FF2B5EF4-FFF2-40B4-BE49-F238E27FC236}">
                <a16:creationId xmlns="" xmlns:a16="http://schemas.microsoft.com/office/drawing/2014/main" id="{51C6D932-DFF5-4EAB-9FB1-5073B33058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48574" y="3962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6612C3B-46C5-8F4E-8B9A-A99E3C4D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468" y="6244738"/>
            <a:ext cx="624223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D57F1E4F-1CFF-5643-939E-217C01CDF565}" type="slidenum">
              <a:rPr lang="en-US" sz="1050" smtClean="0">
                <a:solidFill>
                  <a:schemeClr val="tx2"/>
                </a:solidFill>
              </a:rPr>
              <a:pPr algn="l">
                <a:spcAft>
                  <a:spcPts val="600"/>
                </a:spcAft>
              </a:pPr>
              <a:t>15</a:t>
            </a:fld>
            <a:endParaRPr lang="en-US" sz="1050">
              <a:solidFill>
                <a:schemeClr val="tx2"/>
              </a:solidFill>
            </a:endParaRPr>
          </a:p>
        </p:txBody>
      </p:sp>
      <p:pic>
        <p:nvPicPr>
          <p:cNvPr id="9" name="STB LOGO.png">
            <a:extLst>
              <a:ext uri="{FF2B5EF4-FFF2-40B4-BE49-F238E27FC236}">
                <a16:creationId xmlns="" xmlns:a16="http://schemas.microsoft.com/office/drawing/2014/main" id="{2267CC0E-CD27-F14C-B3F4-858A618A3914}"/>
              </a:ext>
            </a:extLst>
          </p:cNvPr>
          <p:cNvPicPr/>
          <p:nvPr/>
        </p:nvPicPr>
        <p:blipFill>
          <a:blip r:embed="rId2" cstate="email">
            <a:alphaModFix/>
            <a:lum/>
          </a:blip>
          <a:srcRect/>
          <a:stretch>
            <a:fillRect/>
          </a:stretch>
        </p:blipFill>
        <p:spPr>
          <a:xfrm>
            <a:off x="10513190" y="5425070"/>
            <a:ext cx="1401417" cy="1182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G_20190411_1230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21022" y="13448"/>
            <a:ext cx="6333563" cy="47501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 descr="IMG_20190411_12575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12541" y="2373406"/>
            <a:ext cx="5979459" cy="4484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u 1"/>
          <p:cNvSpPr txBox="1">
            <a:spLocks/>
          </p:cNvSpPr>
          <p:nvPr/>
        </p:nvSpPr>
        <p:spPr>
          <a:xfrm>
            <a:off x="6674222" y="634678"/>
            <a:ext cx="4931905" cy="4900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Transformări…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fosta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închisoare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Blokhuispoort</a:t>
            </a:r>
            <a:r>
              <a:rPr lang="ro-RO" sz="24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o-RO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devenită restaurant</a:t>
            </a:r>
            <a:endParaRPr kumimoji="0" lang="ro-RO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07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6612C3B-46C5-8F4E-8B9A-A99E3C4D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468" y="6244738"/>
            <a:ext cx="624223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D57F1E4F-1CFF-5643-939E-217C01CDF565}" type="slidenum">
              <a:rPr lang="en-US" sz="1050" smtClean="0">
                <a:solidFill>
                  <a:schemeClr val="tx2"/>
                </a:solidFill>
              </a:rPr>
              <a:pPr algn="l">
                <a:spcAft>
                  <a:spcPts val="600"/>
                </a:spcAft>
              </a:pPr>
              <a:t>16</a:t>
            </a:fld>
            <a:endParaRPr lang="en-US" sz="1050">
              <a:solidFill>
                <a:schemeClr val="tx2"/>
              </a:solidFill>
            </a:endParaRPr>
          </a:p>
        </p:txBody>
      </p:sp>
      <p:pic>
        <p:nvPicPr>
          <p:cNvPr id="9" name="STB LOGO.png">
            <a:extLst>
              <a:ext uri="{FF2B5EF4-FFF2-40B4-BE49-F238E27FC236}">
                <a16:creationId xmlns="" xmlns:a16="http://schemas.microsoft.com/office/drawing/2014/main" id="{2267CC0E-CD27-F14C-B3F4-858A618A3914}"/>
              </a:ext>
            </a:extLst>
          </p:cNvPr>
          <p:cNvPicPr/>
          <p:nvPr/>
        </p:nvPicPr>
        <p:blipFill>
          <a:blip r:embed="rId2" cstate="email">
            <a:alphaModFix/>
            <a:lum/>
          </a:blip>
          <a:srcRect/>
          <a:stretch>
            <a:fillRect/>
          </a:stretch>
        </p:blipFill>
        <p:spPr>
          <a:xfrm>
            <a:off x="10513190" y="5425070"/>
            <a:ext cx="1401417" cy="1182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G_20190411_12313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0040" y="0"/>
            <a:ext cx="6724186" cy="6047214"/>
          </a:xfrm>
          <a:prstGeom prst="rect">
            <a:avLst/>
          </a:prstGeom>
        </p:spPr>
      </p:pic>
      <p:pic>
        <p:nvPicPr>
          <p:cNvPr id="12" name="Picture 11" descr="IMG_20190412_1331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75613" y="0"/>
            <a:ext cx="5616387" cy="6858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67691" y="6060072"/>
            <a:ext cx="46346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o-RO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Transformări…</a:t>
            </a:r>
          </a:p>
          <a:p>
            <a:pPr lvl="0" algn="ctr">
              <a:spcBef>
                <a:spcPct val="0"/>
              </a:spcBef>
              <a:defRPr/>
            </a:pPr>
            <a:r>
              <a:rPr lang="ro-RO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Palatul Poștei devenit </a:t>
            </a:r>
            <a:r>
              <a:rPr lang="ro-RO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hotel</a:t>
            </a:r>
            <a:endParaRPr lang="ro-RO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07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6612C3B-46C5-8F4E-8B9A-A99E3C4D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468" y="6244738"/>
            <a:ext cx="624223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D57F1E4F-1CFF-5643-939E-217C01CDF565}" type="slidenum">
              <a:rPr lang="en-US" sz="1050" smtClean="0">
                <a:solidFill>
                  <a:schemeClr val="tx2"/>
                </a:solidFill>
              </a:rPr>
              <a:pPr algn="l">
                <a:spcAft>
                  <a:spcPts val="600"/>
                </a:spcAft>
              </a:pPr>
              <a:t>17</a:t>
            </a:fld>
            <a:endParaRPr lang="en-US" sz="1050">
              <a:solidFill>
                <a:schemeClr val="tx2"/>
              </a:solidFill>
            </a:endParaRPr>
          </a:p>
        </p:txBody>
      </p:sp>
      <p:pic>
        <p:nvPicPr>
          <p:cNvPr id="9" name="STB LOGO.png">
            <a:extLst>
              <a:ext uri="{FF2B5EF4-FFF2-40B4-BE49-F238E27FC236}">
                <a16:creationId xmlns="" xmlns:a16="http://schemas.microsoft.com/office/drawing/2014/main" id="{2267CC0E-CD27-F14C-B3F4-858A618A3914}"/>
              </a:ext>
            </a:extLst>
          </p:cNvPr>
          <p:cNvPicPr/>
          <p:nvPr/>
        </p:nvPicPr>
        <p:blipFill>
          <a:blip r:embed="rId2" cstate="email">
            <a:alphaModFix/>
            <a:lum/>
          </a:blip>
          <a:srcRect/>
          <a:stretch>
            <a:fillRect/>
          </a:stretch>
        </p:blipFill>
        <p:spPr>
          <a:xfrm>
            <a:off x="10513190" y="5425070"/>
            <a:ext cx="1401417" cy="1182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D:\ISJ-Proiecte\2-Erasmus+2014-2020\Implementare\KA2\2017\FR Antoanella\Italia-Milano-Antonella\Implementare\NL\Photos\Eu\IMG_20190413_1350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235" y="0"/>
            <a:ext cx="6535271" cy="4901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IMG_20190413_13583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60895" y="1734671"/>
            <a:ext cx="6831105" cy="5123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>
            <a:off x="7657156" y="853426"/>
            <a:ext cx="1736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o-RO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Transformări?</a:t>
            </a:r>
          </a:p>
        </p:txBody>
      </p:sp>
    </p:spTree>
    <p:extLst>
      <p:ext uri="{BB962C8B-B14F-4D97-AF65-F5344CB8AC3E}">
        <p14:creationId xmlns="" xmlns:p14="http://schemas.microsoft.com/office/powerpoint/2010/main" val="32207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639615" y="4581128"/>
            <a:ext cx="7788770" cy="504056"/>
          </a:xfrm>
        </p:spPr>
        <p:txBody>
          <a:bodyPr>
            <a:normAutofit/>
          </a:bodyPr>
          <a:lstStyle/>
          <a:p>
            <a:pPr algn="ctr"/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INQ, </a:t>
            </a:r>
            <a:r>
              <a:rPr lang="ro-RO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Stichting</a:t>
            </a:r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Incubator, </a:t>
            </a:r>
            <a:r>
              <a:rPr lang="ro-RO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Netherlands</a:t>
            </a: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u 1"/>
          <p:cNvSpPr txBox="1">
            <a:spLocks/>
          </p:cNvSpPr>
          <p:nvPr/>
        </p:nvSpPr>
        <p:spPr>
          <a:xfrm>
            <a:off x="2639616" y="1772816"/>
            <a:ext cx="7788771" cy="64807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ALDA – the European Association for Local Democracy, France: </a:t>
            </a:r>
            <a:r>
              <a:rPr 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coordonator</a:t>
            </a:r>
            <a:endParaRPr lang="ro-RO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u 1"/>
          <p:cNvSpPr txBox="1">
            <a:spLocks/>
          </p:cNvSpPr>
          <p:nvPr/>
        </p:nvSpPr>
        <p:spPr>
          <a:xfrm>
            <a:off x="2705671" y="2444761"/>
            <a:ext cx="7788770" cy="64807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PLATON M.E.P.E., </a:t>
            </a:r>
            <a:r>
              <a:rPr lang="ro-RO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Greece</a:t>
            </a: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u 1"/>
          <p:cNvSpPr txBox="1">
            <a:spLocks/>
          </p:cNvSpPr>
          <p:nvPr/>
        </p:nvSpPr>
        <p:spPr>
          <a:xfrm>
            <a:off x="2639615" y="3216245"/>
            <a:ext cx="7788770" cy="50405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EUN, EUN PARTNERSHIP AISBL, Belgium</a:t>
            </a: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u 1"/>
          <p:cNvSpPr txBox="1">
            <a:spLocks/>
          </p:cNvSpPr>
          <p:nvPr/>
        </p:nvSpPr>
        <p:spPr>
          <a:xfrm>
            <a:off x="2503228" y="3859860"/>
            <a:ext cx="7788770" cy="50405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UVA, Universidad de Valladolidad, Spain</a:t>
            </a: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u 1"/>
          <p:cNvSpPr txBox="1">
            <a:spLocks/>
          </p:cNvSpPr>
          <p:nvPr/>
        </p:nvSpPr>
        <p:spPr>
          <a:xfrm>
            <a:off x="4669054" y="1124744"/>
            <a:ext cx="3744416" cy="504056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</a:t>
            </a:r>
          </a:p>
        </p:txBody>
      </p:sp>
      <p:sp>
        <p:nvSpPr>
          <p:cNvPr id="26" name="Titlu 1"/>
          <p:cNvSpPr txBox="1">
            <a:spLocks/>
          </p:cNvSpPr>
          <p:nvPr/>
        </p:nvSpPr>
        <p:spPr>
          <a:xfrm>
            <a:off x="2784544" y="6064629"/>
            <a:ext cx="7653610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Inspectoratul Școlar Județean Iași, România</a:t>
            </a:r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249" y="231229"/>
            <a:ext cx="377983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074" y="142629"/>
            <a:ext cx="231616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itlu 1"/>
          <p:cNvSpPr txBox="1">
            <a:spLocks/>
          </p:cNvSpPr>
          <p:nvPr/>
        </p:nvSpPr>
        <p:spPr>
          <a:xfrm>
            <a:off x="2784544" y="5324191"/>
            <a:ext cx="7729128" cy="50405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EM, </a:t>
            </a:r>
            <a:r>
              <a:rPr lang="ro-RO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Eurocrea</a:t>
            </a:r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Merchant, </a:t>
            </a:r>
            <a:r>
              <a:rPr lang="ro-RO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endParaRPr lang="ro-R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60" y="1365200"/>
            <a:ext cx="1153106" cy="9271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766" y="2300941"/>
            <a:ext cx="833810" cy="7126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652" y="3163523"/>
            <a:ext cx="1399612" cy="6062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476" y="3809466"/>
            <a:ext cx="624136" cy="6344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16" y="4512546"/>
            <a:ext cx="1608499" cy="626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66" y="5242719"/>
            <a:ext cx="911227" cy="703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967" y="6015387"/>
            <a:ext cx="2419595" cy="659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STB LOGO.png">
            <a:extLst>
              <a:ext uri="{FF2B5EF4-FFF2-40B4-BE49-F238E27FC236}">
                <a16:creationId xmlns="" xmlns:a16="http://schemas.microsoft.com/office/drawing/2014/main" id="{86F0A2C3-96DF-614B-89A6-E13FE40C048E}"/>
              </a:ext>
            </a:extLst>
          </p:cNvPr>
          <p:cNvPicPr/>
          <p:nvPr/>
        </p:nvPicPr>
        <p:blipFill>
          <a:blip r:embed="rId11" cstate="email">
            <a:alphaModFix/>
            <a:lum/>
          </a:blip>
          <a:srcRect/>
          <a:stretch>
            <a:fillRect/>
          </a:stretch>
        </p:blipFill>
        <p:spPr>
          <a:xfrm>
            <a:off x="10438154" y="5462290"/>
            <a:ext cx="1401417" cy="1204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945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367808" y="1002041"/>
            <a:ext cx="3456384" cy="561586"/>
          </a:xfrm>
        </p:spPr>
        <p:txBody>
          <a:bodyPr>
            <a:normAutofit/>
          </a:bodyPr>
          <a:lstStyle/>
          <a:p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Scopul proiectului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618" y="317031"/>
            <a:ext cx="3220808" cy="56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722" y="205761"/>
            <a:ext cx="2291617" cy="7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96" t="4993" r="4824" b="36316"/>
          <a:stretch/>
        </p:blipFill>
        <p:spPr bwMode="auto">
          <a:xfrm>
            <a:off x="2411434" y="6067644"/>
            <a:ext cx="7083005" cy="58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reptunghi 3"/>
          <p:cNvSpPr/>
          <p:nvPr/>
        </p:nvSpPr>
        <p:spPr>
          <a:xfrm>
            <a:off x="2023392" y="1768411"/>
            <a:ext cx="7776863" cy="4120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Promovează educația antreprenorială în rândul profesorilor din școlile secundare pentru a preveni abandonul școlar, pentru a facilita tranziția de la școală la locul de muncă și pentru a crește implicarea elevilor, în special în școlile care înregistrează un procent ridicat de minorități etnice și studenți străini.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Vizează dezvoltarea competențelor antreprenoriale și a mentalității de a încuraja implicarea școlară (O1), având suport o platformă online, </a:t>
            </a:r>
            <a:r>
              <a:rPr lang="ro-RO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Bank Time Talent </a:t>
            </a:r>
            <a:r>
              <a:rPr lang="ro-RO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School</a:t>
            </a:r>
            <a:r>
              <a:rPr lang="ro-RO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Provocarea este de a trece de la </a:t>
            </a:r>
            <a:r>
              <a:rPr lang="ro-RO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antreprenoriatul</a:t>
            </a:r>
            <a:r>
              <a:rPr lang="ro-RO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clasic la o nouă tendință, concentrată pe </a:t>
            </a:r>
            <a:r>
              <a:rPr lang="ro-RO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mentalitatea și comportamentul întreprinzător</a:t>
            </a:r>
            <a:r>
              <a:rPr lang="ro-RO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promovarea învățării prin practică, a eficacității de sine, a rezilienței și a motivației.</a:t>
            </a:r>
          </a:p>
        </p:txBody>
      </p:sp>
      <p:pic>
        <p:nvPicPr>
          <p:cNvPr id="7" name="STB LOGO.png">
            <a:extLst>
              <a:ext uri="{FF2B5EF4-FFF2-40B4-BE49-F238E27FC236}">
                <a16:creationId xmlns="" xmlns:a16="http://schemas.microsoft.com/office/drawing/2014/main" id="{60F3201E-5531-F048-ADC9-3F9893AB68F4}"/>
              </a:ext>
            </a:extLst>
          </p:cNvPr>
          <p:cNvPicPr/>
          <p:nvPr/>
        </p:nvPicPr>
        <p:blipFill>
          <a:blip r:embed="rId5" cstate="email">
            <a:alphaModFix/>
            <a:lum/>
          </a:blip>
          <a:srcRect/>
          <a:stretch>
            <a:fillRect/>
          </a:stretch>
        </p:blipFill>
        <p:spPr>
          <a:xfrm>
            <a:off x="10353566" y="5476506"/>
            <a:ext cx="1401417" cy="1182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2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073129" y="703892"/>
            <a:ext cx="4927317" cy="447922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Axe conceptuale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577590" y="1340768"/>
            <a:ext cx="9676563" cy="1872208"/>
          </a:xfrm>
        </p:spPr>
        <p:txBody>
          <a:bodyPr>
            <a:normAutofit/>
          </a:bodyPr>
          <a:lstStyle/>
          <a:p>
            <a:pPr marL="82296" indent="0" algn="just">
              <a:spcAft>
                <a:spcPts val="800"/>
              </a:spcAft>
              <a:buNone/>
            </a:pPr>
            <a:r>
              <a:rPr lang="ro-RO" sz="20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 </a:t>
            </a:r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Consolidarea profilului cadrelor didactice, prin consolidarea educației și învățării antreprenoriale cu o abordare participativă pentru formare;</a:t>
            </a:r>
          </a:p>
          <a:p>
            <a:pPr marL="82296" indent="0" algn="just">
              <a:buNone/>
            </a:pPr>
            <a:r>
              <a:rPr lang="ro-RO" sz="20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 </a:t>
            </a:r>
            <a:r>
              <a:rPr lang="ro-RO" sz="20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Utilizarea educației antreprenoriale ca metodă de sprijinire a profesorilor pentru a crește angajamentul elevilor și pentru a permite studenților să își gestioneze viitorul</a:t>
            </a:r>
            <a:r>
              <a:rPr lang="ro-RO" sz="2000" dirty="0">
                <a:solidFill>
                  <a:schemeClr val="tx1"/>
                </a:solidFill>
                <a:latin typeface="Times New Roman"/>
                <a:ea typeface="Calibri"/>
              </a:rPr>
              <a:t>.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23" y="245783"/>
            <a:ext cx="3059757" cy="56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409" y="180110"/>
            <a:ext cx="2069303" cy="7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96" t="4993" r="4824" b="36316"/>
          <a:stretch/>
        </p:blipFill>
        <p:spPr bwMode="auto">
          <a:xfrm>
            <a:off x="3089328" y="6093295"/>
            <a:ext cx="7083005" cy="58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u 1"/>
          <p:cNvSpPr txBox="1">
            <a:spLocks/>
          </p:cNvSpPr>
          <p:nvPr/>
        </p:nvSpPr>
        <p:spPr>
          <a:xfrm>
            <a:off x="5240644" y="3081966"/>
            <a:ext cx="2592288" cy="50891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o-RO" sz="25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</a:t>
            </a:r>
            <a:endParaRPr lang="ro-RO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stituent conținut 2"/>
          <p:cNvSpPr txBox="1">
            <a:spLocks/>
          </p:cNvSpPr>
          <p:nvPr/>
        </p:nvSpPr>
        <p:spPr>
          <a:xfrm>
            <a:off x="1577590" y="3590884"/>
            <a:ext cx="9777047" cy="235839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vi-VN" sz="18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Dezvoltarea de competențe și abilități relevante și de calitate pentru profesorii din învățământul secundar pentru a promova dezvoltarea lor profesională în materie de educație antreprenorială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Sprijinirea școlilor pentru combaterea abandonului școlar timpuriu prin abordarea de noi metode și instrumente pentru a încuraja implicarea și motivația elevilor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Îmbunătățirea calității și a eficienței educației și formării profesionale</a:t>
            </a:r>
            <a:r>
              <a:rPr lang="ro-RO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vi-V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Promovarea echității, a coeziunii sociale și a cetățeniei active.</a:t>
            </a:r>
          </a:p>
          <a:p>
            <a:pPr marL="82296" indent="0">
              <a:buNone/>
            </a:pPr>
            <a:endParaRPr lang="ro-R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STB LOGO.png">
            <a:extLst>
              <a:ext uri="{FF2B5EF4-FFF2-40B4-BE49-F238E27FC236}">
                <a16:creationId xmlns="" xmlns:a16="http://schemas.microsoft.com/office/drawing/2014/main" id="{7F61F1EB-DB99-B04E-B73C-A7D61DB3FB6E}"/>
              </a:ext>
            </a:extLst>
          </p:cNvPr>
          <p:cNvPicPr/>
          <p:nvPr/>
        </p:nvPicPr>
        <p:blipFill>
          <a:blip r:embed="rId5" cstate="email">
            <a:alphaModFix/>
            <a:lum/>
          </a:blip>
          <a:srcRect/>
          <a:stretch>
            <a:fillRect/>
          </a:stretch>
        </p:blipFill>
        <p:spPr>
          <a:xfrm>
            <a:off x="10559727" y="5502157"/>
            <a:ext cx="1401417" cy="1182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833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626385" y="1230499"/>
            <a:ext cx="7704856" cy="94792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Inqubator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Leeuwarden - </a:t>
            </a:r>
            <a:r>
              <a:rPr lang="en-US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Olanda</a:t>
            </a:r>
            <a:r>
              <a:rPr lang="ro-RO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o-RO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o-RO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</a:t>
            </a:r>
            <a:r>
              <a:rPr lang="ro-RO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întâlnire </a:t>
            </a:r>
            <a:r>
              <a:rPr lang="en-US" sz="18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transna</a:t>
            </a:r>
            <a:r>
              <a:rPr lang="ro-RO" sz="18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țională</a:t>
            </a:r>
            <a:r>
              <a:rPr lang="ro-RO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de proiect, </a:t>
            </a:r>
            <a:r>
              <a:rPr 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11-12 </a:t>
            </a:r>
            <a:r>
              <a:rPr lang="en-US" sz="18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aprilie</a:t>
            </a:r>
            <a:r>
              <a:rPr 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2019</a:t>
            </a:r>
            <a:endParaRPr lang="ro-RO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042" y="240965"/>
            <a:ext cx="3059757" cy="56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357" y="173580"/>
            <a:ext cx="2171332" cy="7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96" t="4993" r="4824" b="36316"/>
          <a:stretch/>
        </p:blipFill>
        <p:spPr bwMode="auto">
          <a:xfrm>
            <a:off x="3089328" y="6093295"/>
            <a:ext cx="7083005" cy="58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STB LOGO.png">
            <a:extLst>
              <a:ext uri="{FF2B5EF4-FFF2-40B4-BE49-F238E27FC236}">
                <a16:creationId xmlns="" xmlns:a16="http://schemas.microsoft.com/office/drawing/2014/main" id="{409CBF2A-8553-994A-A411-984B4A67187E}"/>
              </a:ext>
            </a:extLst>
          </p:cNvPr>
          <p:cNvPicPr/>
          <p:nvPr/>
        </p:nvPicPr>
        <p:blipFill>
          <a:blip r:embed="rId5" cstate="email">
            <a:alphaModFix/>
            <a:lum/>
          </a:blip>
          <a:srcRect/>
          <a:stretch>
            <a:fillRect/>
          </a:stretch>
        </p:blipFill>
        <p:spPr>
          <a:xfrm>
            <a:off x="10604302" y="5586708"/>
            <a:ext cx="1401417" cy="1182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thumbnail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851414" y="2178424"/>
            <a:ext cx="4781597" cy="364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4840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927648" y="908720"/>
            <a:ext cx="6480720" cy="706090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întâlnirii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51112" y="1628800"/>
            <a:ext cx="9594839" cy="42134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o-RO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aprilie 2019</a:t>
            </a:r>
          </a:p>
          <a:p>
            <a:pPr marL="82296" indent="0">
              <a:buNone/>
            </a:pPr>
            <a:endParaRPr lang="ro-RO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Mesajul gazdelor și al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coordonatorului</a:t>
            </a:r>
            <a:r>
              <a:rPr lang="vi-V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Inqubator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și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ALDA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IO1. A3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o-RO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ctualizarea</a:t>
            </a:r>
            <a:r>
              <a:rPr lang="vi-V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stadiului de </a:t>
            </a:r>
            <a:r>
              <a:rPr lang="ro-R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realizare a traducerii pentru cele 6 module </a:t>
            </a:r>
            <a:r>
              <a:rPr lang="ro-R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curs pentru </a:t>
            </a:r>
            <a:r>
              <a:rPr lang="ro-R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profesori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IO2. A1-A2 –</a:t>
            </a:r>
            <a:r>
              <a:rPr lang="ro-R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Dezvoltarea și designul platformei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School Talent Time Bank </a:t>
            </a:r>
            <a:endParaRPr lang="ro-R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IO1. A4 – </a:t>
            </a:r>
            <a:r>
              <a:rPr lang="ro-R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Analiza evaluării sesiunii de formare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profesorilor </a:t>
            </a:r>
            <a:r>
              <a:rPr lang="ro-R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participanți la sesiunea din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martie 2019</a:t>
            </a:r>
            <a:r>
              <a:rPr lang="ro-R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organizată de </a:t>
            </a:r>
            <a:r>
              <a:rPr lang="ro-RO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EUN</a:t>
            </a:r>
            <a:r>
              <a:rPr lang="ro-R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 Bruxelles (6 profesori din Iași)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IO2.A3 Pilot tests -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INQ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o-R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Strategii pentru evenimentul național de multiplicare </a:t>
            </a:r>
            <a:endParaRPr lang="ro-RO" b="1" dirty="0" smtClean="0"/>
          </a:p>
          <a:p>
            <a:endParaRPr lang="vi-VN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o-RO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36" y="144312"/>
            <a:ext cx="3059757" cy="56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00322"/>
            <a:ext cx="1844084" cy="7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96" t="4993" r="4824" b="36316"/>
          <a:stretch/>
        </p:blipFill>
        <p:spPr bwMode="auto">
          <a:xfrm>
            <a:off x="3089328" y="6093295"/>
            <a:ext cx="7083005" cy="58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TB LOGO.png">
            <a:extLst>
              <a:ext uri="{FF2B5EF4-FFF2-40B4-BE49-F238E27FC236}">
                <a16:creationId xmlns="" xmlns:a16="http://schemas.microsoft.com/office/drawing/2014/main" id="{3D858BEA-E4AE-774D-8DF3-38E06A904301}"/>
              </a:ext>
            </a:extLst>
          </p:cNvPr>
          <p:cNvPicPr/>
          <p:nvPr/>
        </p:nvPicPr>
        <p:blipFill>
          <a:blip r:embed="rId5" cstate="email">
            <a:alphaModFix/>
            <a:lum/>
          </a:blip>
          <a:srcRect/>
          <a:stretch>
            <a:fillRect/>
          </a:stretch>
        </p:blipFill>
        <p:spPr>
          <a:xfrm>
            <a:off x="10475871" y="5502157"/>
            <a:ext cx="1401417" cy="1182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1873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06FF0359-5066-4F90-9038-F93A70B25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="" xmlns:a16="http://schemas.microsoft.com/office/drawing/2014/main" id="{92FDD37D-02BF-479A-BC17-F911BEA891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ABEBB96-C9E0-5D42-A13F-89C536C33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24" y="6130437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1900"/>
          </a:p>
        </p:txBody>
      </p:sp>
      <p:pic>
        <p:nvPicPr>
          <p:cNvPr id="9" name="Picture 8" descr="IMG_20190411_11354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3070" y="379879"/>
            <a:ext cx="5840506" cy="4380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IMG_20190411_11353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03576" y="1653988"/>
            <a:ext cx="5876312" cy="4407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4543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927648" y="908720"/>
            <a:ext cx="6480720" cy="706090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întâlnirii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60703" y="1614810"/>
            <a:ext cx="10514998" cy="403686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o-RO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 aprilie 2019</a:t>
            </a:r>
            <a:endParaRPr lang="ro-R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Disemina</a:t>
            </a:r>
            <a:r>
              <a:rPr lang="ro-RO" sz="2000" b="1" dirty="0" smtClean="0">
                <a:latin typeface="Arial" pitchFamily="34" charset="0"/>
                <a:cs typeface="Arial" pitchFamily="34" charset="0"/>
              </a:rPr>
              <a:t>rea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activit</a:t>
            </a:r>
            <a:r>
              <a:rPr lang="ro-RO" sz="2000" b="1" dirty="0" err="1" smtClean="0">
                <a:latin typeface="Arial" pitchFamily="34" charset="0"/>
                <a:cs typeface="Arial" pitchFamily="34" charset="0"/>
              </a:rPr>
              <a:t>ăților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000" b="1" dirty="0" smtClean="0">
                <a:latin typeface="Arial" pitchFamily="34" charset="0"/>
                <a:cs typeface="Arial" pitchFamily="34" charset="0"/>
              </a:rPr>
              <a:t>și pregătire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newsletter </a:t>
            </a:r>
            <a:endParaRPr lang="ro-RO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Monitorizarea </a:t>
            </a:r>
            <a:r>
              <a:rPr lang="vi-V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și evaluarea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proiectului</a:t>
            </a:r>
            <a:endParaRPr lang="ro-RO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Pregătirea </a:t>
            </a:r>
            <a:r>
              <a:rPr lang="vi-V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agendei viitoarei întâlniri de la </a:t>
            </a:r>
            <a:r>
              <a:rPr lang="vi-V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Milano</a:t>
            </a:r>
            <a:endParaRPr lang="vi-VN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36" y="144312"/>
            <a:ext cx="3059757" cy="56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00322"/>
            <a:ext cx="1844084" cy="79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096" t="4993" r="4824" b="36316"/>
          <a:stretch/>
        </p:blipFill>
        <p:spPr bwMode="auto">
          <a:xfrm>
            <a:off x="3089328" y="6093295"/>
            <a:ext cx="7083005" cy="58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STB LOGO.png">
            <a:extLst>
              <a:ext uri="{FF2B5EF4-FFF2-40B4-BE49-F238E27FC236}">
                <a16:creationId xmlns="" xmlns:a16="http://schemas.microsoft.com/office/drawing/2014/main" id="{3D858BEA-E4AE-774D-8DF3-38E06A904301}"/>
              </a:ext>
            </a:extLst>
          </p:cNvPr>
          <p:cNvPicPr/>
          <p:nvPr/>
        </p:nvPicPr>
        <p:blipFill>
          <a:blip r:embed="rId5" cstate="email">
            <a:alphaModFix/>
            <a:lum/>
          </a:blip>
          <a:srcRect/>
          <a:stretch>
            <a:fillRect/>
          </a:stretch>
        </p:blipFill>
        <p:spPr>
          <a:xfrm>
            <a:off x="10345243" y="4785496"/>
            <a:ext cx="1401417" cy="1182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6585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286F15F-287D-494B-B1DB-E0BC2159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57F1E4F-1CFF-5643-939E-217C01CDF565}" type="slidenum">
              <a:rPr lang="en-US" sz="19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1900">
              <a:solidFill>
                <a:srgbClr val="FFFFFF"/>
              </a:solidFill>
            </a:endParaRPr>
          </a:p>
        </p:txBody>
      </p:sp>
      <p:pic>
        <p:nvPicPr>
          <p:cNvPr id="10" name="Picture 9" descr="IMG_20190412_092545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599" y="1653145"/>
            <a:ext cx="5684746" cy="4263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 descr="IMG_419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34368" y="430305"/>
            <a:ext cx="6042212" cy="45316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8818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584</Words>
  <Application>Microsoft Macintosh PowerPoint</Application>
  <PresentationFormat>Custom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Wisp</vt:lpstr>
      <vt:lpstr>Proiect Erasmus+ (KA1)-  „STUDENT TALENT BANK” -2017-1-FR01-KA201-037170 11-12 aprilie 2019, Leeuwarden, Olanda</vt:lpstr>
      <vt:lpstr>INQ, Stichting Incubator, Netherlands</vt:lpstr>
      <vt:lpstr>Scopul proiectului</vt:lpstr>
      <vt:lpstr>Axe conceptuale</vt:lpstr>
      <vt:lpstr> Inqubator Leeuwarden - Olanda  - întâlnire transnațională de proiect, 11-12 aprilie 2019</vt:lpstr>
      <vt:lpstr>Agenda întâlnirii</vt:lpstr>
      <vt:lpstr>Slide 8</vt:lpstr>
      <vt:lpstr>Agenda întâlnirii</vt:lpstr>
      <vt:lpstr>Slide 10</vt:lpstr>
      <vt:lpstr>Realizări - anul 2 de proiect</vt:lpstr>
      <vt:lpstr>Realizări - anul 2 de proiect</vt:lpstr>
      <vt:lpstr>Agenda viitoare a proiectului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 Erasmus+ (KA1)-  „STUDENT TALENT BANK” -2017-1-FR01-KA201-037170</dc:title>
  <dc:creator>Microsoft Office User</dc:creator>
  <cp:lastModifiedBy>gc</cp:lastModifiedBy>
  <cp:revision>18</cp:revision>
  <dcterms:created xsi:type="dcterms:W3CDTF">2019-01-04T07:20:42Z</dcterms:created>
  <dcterms:modified xsi:type="dcterms:W3CDTF">2019-04-15T14:55:36Z</dcterms:modified>
</cp:coreProperties>
</file>